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5" r:id="rId6"/>
    <p:sldId id="260" r:id="rId7"/>
    <p:sldId id="266" r:id="rId8"/>
    <p:sldId id="267" r:id="rId9"/>
    <p:sldId id="268" r:id="rId10"/>
    <p:sldId id="263" r:id="rId11"/>
    <p:sldId id="270" r:id="rId12"/>
    <p:sldId id="271" r:id="rId13"/>
    <p:sldId id="272" r:id="rId14"/>
    <p:sldId id="277" r:id="rId15"/>
    <p:sldId id="278" r:id="rId16"/>
    <p:sldId id="275" r:id="rId17"/>
    <p:sldId id="276" r:id="rId18"/>
    <p:sldId id="273" r:id="rId19"/>
    <p:sldId id="274" r:id="rId20"/>
    <p:sldId id="279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ow" panose="020B0604020202020204" charset="0"/>
      <p:regular r:id="rId29"/>
    </p:embeddedFont>
    <p:embeddedFont>
      <p:font typeface="Now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8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813AD-1380-426F-92A5-8E92D661798C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D3D4E-CD18-4B73-8F78-0BCD1CDB0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86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D3D4E-CD18-4B73-8F78-0BCD1CDB07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EC0D-5926-4C62-8095-C4D8B7F51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840BE-D9A1-46B5-AC32-11EBA34E9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F1E0-8017-49C3-9983-2AD796C0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9AC9-4647-451A-9E4C-C15E55EB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84D94-2CD4-4BF7-A3DA-DFC2D893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0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2C64-A365-40E6-BFE9-241AA468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C6846-DB19-4F68-877F-6427B008A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95752-F6FC-480F-8B4E-B50A5EE0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33D4E-D2B4-4E11-8FE1-DC93834C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E9891-1A63-4E1F-9A48-9E1C6AD7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4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4B525-6B3D-45DA-9EA3-5844F84F5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EEFA6-8AE6-4252-BB37-3C2FCDC3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F8AE-C14B-4A66-8972-1BE71CB8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43BC-8D3A-43E4-99F0-1B398BD6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0CC2D-D0B8-4A70-859B-02A441DB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7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6795-FDB3-448B-9F16-AB5BF433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1FF7-7176-47F1-9A85-8AE616F4E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5D10D-CC71-4488-B578-973E860A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AAD6-31CA-48A3-9808-7983EA03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D6B17-1FA8-480A-B156-966DE86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43E9-6342-41FB-AA5E-F30E5FBA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F457-5E86-4AE5-8F84-50C009D8E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EFB2A-17D5-404C-8B7E-1758A3D5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0AFF5-7D9E-4254-BC4C-3A617E12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8592E-4295-4942-8461-59134E2E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E0553-A4C7-468E-939F-242E9676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4B87-3051-49F0-97BE-481753511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D011D-A4A2-4A47-BBE4-A8BEE793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BB4D4-B0AC-4229-90D5-A5FFFE9A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96FE1-EF50-4553-8FD8-88AC39BF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7662-35E8-4725-9502-98EDB9DD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3BF2-D835-4DAF-AD86-A66D9637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5B600-6212-417E-B9A9-86A2F2068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D8F22-F8CB-4D53-AED2-F46C853E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4EAA8-E4A7-49AD-963C-58DCE5261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5309D-0E67-4D8B-91B6-1CD475BE7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873FC0-4BC9-49D3-8FFA-561FC7E1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9C874-8524-4713-AA32-66C2BA5C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C370BF-350A-4A0E-A65D-FF531706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E0E0-2637-40C5-A690-156A4B3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353A3-BCC6-462B-A74B-44CD53EE1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28B1B-393A-4D74-BA43-BC6284D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EB998-0EDD-4B28-9226-B8509463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D326E6-7A5E-4FB6-BDBC-D0D25D3C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0ED2C-2ABA-498F-BEE4-DDAF2100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6A7E8-5E93-4A81-AD50-3714911C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3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90C8-B482-49A7-8E51-641C503F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21B6-18AC-44F2-879B-105C61C49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F81E0-6BD0-41E4-99C4-89D3F6BA1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014D0-A17C-4641-A2E4-9ECFCE4D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D4813-B6D0-464B-96B5-1376585D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49A80-F3E3-4AF5-9C78-355B501A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2DB-10E4-497D-BAA3-15198B3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EDDED-FF23-4DEB-9657-B19400090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CB23F-624D-4E06-8804-CB68744C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54366-A55A-449A-B2FF-A4C8F336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48E3F-6A49-48C3-A504-BC69CA3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FB6F-B922-4755-947A-57E98AEA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C0926-194A-4E49-9F93-1116ABFF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C648-FFCB-494E-9E13-0F594B64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70CD-F100-456B-81B2-13E784992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DECE-E8C3-4077-A250-928476470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452D5-1477-40B4-A7F1-0905FECCC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9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828800" y="3681097"/>
            <a:ext cx="8610600" cy="3443603"/>
          </a:xfrm>
          <a:prstGeom prst="rect">
            <a:avLst/>
          </a:prstGeom>
          <a:solidFill>
            <a:srgbClr val="EB3A1B"/>
          </a:solidFill>
        </p:spPr>
      </p:sp>
      <p:sp>
        <p:nvSpPr>
          <p:cNvPr id="8" name="TextBox 8"/>
          <p:cNvSpPr txBox="1"/>
          <p:nvPr/>
        </p:nvSpPr>
        <p:spPr>
          <a:xfrm>
            <a:off x="2199761" y="3681097"/>
            <a:ext cx="7950720" cy="322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21"/>
              </a:lnSpc>
            </a:pPr>
            <a:r>
              <a:rPr lang="en-US" sz="9229" dirty="0">
                <a:solidFill>
                  <a:srgbClr val="FFFFFF"/>
                </a:solidFill>
                <a:latin typeface="Now"/>
              </a:rPr>
              <a:t>Reporting our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B12B9991-F86E-4009-9327-9705A328D7EC}"/>
              </a:ext>
            </a:extLst>
          </p:cNvPr>
          <p:cNvGrpSpPr/>
          <p:nvPr/>
        </p:nvGrpSpPr>
        <p:grpSpPr>
          <a:xfrm>
            <a:off x="1028700" y="3703192"/>
            <a:ext cx="2605846" cy="719932"/>
            <a:chOff x="0" y="0"/>
            <a:chExt cx="3474461" cy="95991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4923B98C-FB79-4BB6-8DD4-8A5209801D8D}"/>
                </a:ext>
              </a:extLst>
            </p:cNvPr>
            <p:cNvSpPr/>
            <p:nvPr/>
          </p:nvSpPr>
          <p:spPr>
            <a:xfrm>
              <a:off x="0" y="0"/>
              <a:ext cx="3474461" cy="959910"/>
            </a:xfrm>
            <a:prstGeom prst="rect">
              <a:avLst/>
            </a:prstGeom>
            <a:solidFill>
              <a:srgbClr val="EB3A1B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116A528-6292-4D94-8CFB-9FC8E5340D49}"/>
                </a:ext>
              </a:extLst>
            </p:cNvPr>
            <p:cNvSpPr txBox="1"/>
            <p:nvPr/>
          </p:nvSpPr>
          <p:spPr>
            <a:xfrm>
              <a:off x="469438" y="156105"/>
              <a:ext cx="253558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w"/>
                </a:rPr>
                <a:t>Part 2:</a:t>
              </a:r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418EA312-3E2E-4B67-93BF-20D205EB8EF8}"/>
              </a:ext>
            </a:extLst>
          </p:cNvPr>
          <p:cNvSpPr txBox="1"/>
          <p:nvPr/>
        </p:nvSpPr>
        <p:spPr>
          <a:xfrm>
            <a:off x="1028700" y="4907408"/>
            <a:ext cx="10387153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dirty="0">
                <a:solidFill>
                  <a:srgbClr val="FFFFFF"/>
                </a:solidFill>
                <a:latin typeface="Now"/>
              </a:rPr>
              <a:t>Insights</a:t>
            </a: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3F0FCA-8CF4-4A16-8F1C-39C8A723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01" y="1790700"/>
            <a:ext cx="10345456" cy="749056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76667"/>
            <a:ext cx="1701345" cy="9570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5404" y="2481141"/>
            <a:ext cx="5522027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>
                <a:solidFill>
                  <a:srgbClr val="1E1E1E"/>
                </a:solidFill>
                <a:latin typeface="Now"/>
              </a:rPr>
              <a:t>Summary Statistics (ABV)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CD1E0-5A62-4CA2-A25C-7482D97B00EC}"/>
              </a:ext>
            </a:extLst>
          </p:cNvPr>
          <p:cNvSpPr txBox="1"/>
          <p:nvPr/>
        </p:nvSpPr>
        <p:spPr>
          <a:xfrm>
            <a:off x="1707988" y="6057829"/>
            <a:ext cx="2635412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Right-skew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0A257-996E-400E-8FAF-85920EAFFEB0}"/>
              </a:ext>
            </a:extLst>
          </p:cNvPr>
          <p:cNvSpPr txBox="1"/>
          <p:nvPr/>
        </p:nvSpPr>
        <p:spPr>
          <a:xfrm>
            <a:off x="1707988" y="6995560"/>
            <a:ext cx="4083212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Outliers causing skew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028" y="476667"/>
            <a:ext cx="1701345" cy="9570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2653" y="3312248"/>
            <a:ext cx="5522027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 dirty="0">
                <a:solidFill>
                  <a:srgbClr val="1E1E1E"/>
                </a:solidFill>
                <a:latin typeface="Now"/>
              </a:rPr>
              <a:t>ABV Distribution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4E58D9-7007-496F-ACD4-0BC9F71B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42" y="1943100"/>
            <a:ext cx="10133458" cy="73370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23353" y="4365764"/>
            <a:ext cx="107269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E1E1E"/>
                </a:solidFill>
                <a:latin typeface="Now"/>
              </a:rPr>
              <a:t>Mean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E1E1E"/>
                </a:solidFill>
                <a:latin typeface="Now"/>
              </a:rPr>
              <a:t>5.99%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68597" y="3134607"/>
            <a:ext cx="122397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E1E1E"/>
                </a:solidFill>
                <a:latin typeface="Now"/>
              </a:rPr>
              <a:t>Median 5.70%</a:t>
            </a:r>
          </a:p>
        </p:txBody>
      </p:sp>
      <p:sp>
        <p:nvSpPr>
          <p:cNvPr id="12" name="AutoShape 12"/>
          <p:cNvSpPr/>
          <p:nvPr/>
        </p:nvSpPr>
        <p:spPr>
          <a:xfrm rot="-3419039">
            <a:off x="10941802" y="5755160"/>
            <a:ext cx="127756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399999">
            <a:off x="9929843" y="5172531"/>
            <a:ext cx="226954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186607" y="5219530"/>
            <a:ext cx="107269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Outlier12.5%</a:t>
            </a:r>
          </a:p>
        </p:txBody>
      </p:sp>
      <p:sp>
        <p:nvSpPr>
          <p:cNvPr id="15" name="AutoShape 15"/>
          <p:cNvSpPr/>
          <p:nvPr/>
        </p:nvSpPr>
        <p:spPr>
          <a:xfrm rot="-5399999">
            <a:off x="15882579" y="7327453"/>
            <a:ext cx="149977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481C1-920E-46F4-A008-60F8C12D8484}"/>
              </a:ext>
            </a:extLst>
          </p:cNvPr>
          <p:cNvSpPr txBox="1"/>
          <p:nvPr/>
        </p:nvSpPr>
        <p:spPr>
          <a:xfrm>
            <a:off x="1727386" y="6103619"/>
            <a:ext cx="4673413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Mean and median close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2D1E9-F08E-45AD-BD71-853B69D3EC8A}"/>
              </a:ext>
            </a:extLst>
          </p:cNvPr>
          <p:cNvSpPr txBox="1"/>
          <p:nvPr/>
        </p:nvSpPr>
        <p:spPr>
          <a:xfrm>
            <a:off x="1727387" y="7041350"/>
            <a:ext cx="4083212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Without outlier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6" grpId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5404" y="1852491"/>
            <a:ext cx="5522027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 dirty="0">
                <a:solidFill>
                  <a:srgbClr val="1E1E1E"/>
                </a:solidFill>
                <a:latin typeface="Now"/>
              </a:rPr>
              <a:t>Relation between ABV and IBU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91466" y="2780439"/>
            <a:ext cx="9683685" cy="597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390F29-CCE0-4644-AB21-49C20D77EC49}"/>
              </a:ext>
            </a:extLst>
          </p:cNvPr>
          <p:cNvSpPr txBox="1"/>
          <p:nvPr/>
        </p:nvSpPr>
        <p:spPr>
          <a:xfrm>
            <a:off x="1865405" y="5610254"/>
            <a:ext cx="4673413" cy="94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We used a scatterplot to visualize this 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BAB18-692C-402B-9008-3C3E7BEFF075}"/>
              </a:ext>
            </a:extLst>
          </p:cNvPr>
          <p:cNvSpPr txBox="1"/>
          <p:nvPr/>
        </p:nvSpPr>
        <p:spPr>
          <a:xfrm>
            <a:off x="1879373" y="7810500"/>
            <a:ext cx="4083212" cy="94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1E1E1E"/>
                </a:solidFill>
                <a:latin typeface="Now"/>
              </a:rPr>
              <a:t>44.9%</a:t>
            </a:r>
            <a:r>
              <a:rPr lang="en-US" sz="2400" dirty="0">
                <a:solidFill>
                  <a:srgbClr val="1E1E1E"/>
                </a:solidFill>
                <a:latin typeface="Now"/>
              </a:rPr>
              <a:t> of variance explained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C2C9F-913C-4923-8958-8B3F33D55FEF}"/>
              </a:ext>
            </a:extLst>
          </p:cNvPr>
          <p:cNvSpPr txBox="1"/>
          <p:nvPr/>
        </p:nvSpPr>
        <p:spPr>
          <a:xfrm>
            <a:off x="1893342" y="6756206"/>
            <a:ext cx="4673413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No causal inference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od, Texture, Dark, Brown">
            <a:extLst>
              <a:ext uri="{FF2B5EF4-FFF2-40B4-BE49-F238E27FC236}">
                <a16:creationId xmlns:a16="http://schemas.microsoft.com/office/drawing/2014/main" id="{8321C67A-95A7-4F9C-ACBD-F5EBDDE0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1" y="0"/>
            <a:ext cx="15427779" cy="102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rt, Dart Board, Motion, Stop Action, Shadows, Game">
            <a:extLst>
              <a:ext uri="{FF2B5EF4-FFF2-40B4-BE49-F238E27FC236}">
                <a16:creationId xmlns:a16="http://schemas.microsoft.com/office/drawing/2014/main" id="{1D50E1C3-BBB6-4538-A3B8-02A6C43BD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97"/>
          <a:stretch/>
        </p:blipFill>
        <p:spPr bwMode="auto">
          <a:xfrm>
            <a:off x="0" y="1814"/>
            <a:ext cx="6282881" cy="102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t, Dart Board, Motion, Stop Action, Shadows, Game">
            <a:extLst>
              <a:ext uri="{FF2B5EF4-FFF2-40B4-BE49-F238E27FC236}">
                <a16:creationId xmlns:a16="http://schemas.microsoft.com/office/drawing/2014/main" id="{F98CB8D4-602E-4677-B2B3-1F052535C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07"/>
          <a:stretch/>
        </p:blipFill>
        <p:spPr bwMode="auto">
          <a:xfrm>
            <a:off x="6282881" y="-1814"/>
            <a:ext cx="40005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BADCAE8E-3629-4241-BF4A-B26177A9DF54}"/>
              </a:ext>
            </a:extLst>
          </p:cNvPr>
          <p:cNvSpPr txBox="1"/>
          <p:nvPr/>
        </p:nvSpPr>
        <p:spPr>
          <a:xfrm>
            <a:off x="8665031" y="1943100"/>
            <a:ext cx="7924800" cy="200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 u="sng" dirty="0">
                <a:solidFill>
                  <a:schemeClr val="bg1"/>
                </a:solidFill>
                <a:latin typeface="Now"/>
              </a:rPr>
              <a:t>Machine Learning</a:t>
            </a:r>
          </a:p>
          <a:p>
            <a:pPr algn="ctr">
              <a:lnSpc>
                <a:spcPts val="8400"/>
              </a:lnSpc>
            </a:pPr>
            <a:r>
              <a:rPr lang="en-US" sz="3200" u="sng" dirty="0">
                <a:solidFill>
                  <a:schemeClr val="bg1"/>
                </a:solidFill>
                <a:latin typeface="Now"/>
              </a:rPr>
              <a:t>IPAs vs Other Ales</a:t>
            </a:r>
            <a:endParaRPr lang="en-US" sz="6600" u="sng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5F494-1DFF-47DA-8CAB-A28639191E7C}"/>
              </a:ext>
            </a:extLst>
          </p:cNvPr>
          <p:cNvSpPr txBox="1"/>
          <p:nvPr/>
        </p:nvSpPr>
        <p:spPr>
          <a:xfrm>
            <a:off x="9067800" y="8343900"/>
            <a:ext cx="8382000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Now"/>
              </a:rPr>
              <a:t>Highlighting the importance of </a:t>
            </a:r>
            <a:r>
              <a:rPr lang="en-US" sz="2400" dirty="0">
                <a:solidFill>
                  <a:srgbClr val="FF0000"/>
                </a:solidFill>
                <a:latin typeface="Now"/>
              </a:rPr>
              <a:t>ABV</a:t>
            </a:r>
            <a:r>
              <a:rPr lang="en-US" sz="2400" dirty="0">
                <a:solidFill>
                  <a:schemeClr val="bg1"/>
                </a:solidFill>
                <a:latin typeface="Now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Now"/>
              </a:rPr>
              <a:t>IBU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1B48A-84F9-40CA-BB83-41BF01A24806}"/>
              </a:ext>
            </a:extLst>
          </p:cNvPr>
          <p:cNvSpPr txBox="1"/>
          <p:nvPr/>
        </p:nvSpPr>
        <p:spPr>
          <a:xfrm>
            <a:off x="8665031" y="49911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Overall Accuracy: 87.2%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Now" panose="020B060402020202020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Classifying IPAs: 86.7%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Now" panose="020B060402020202020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Classifying Ales: 87.5%</a:t>
            </a:r>
          </a:p>
        </p:txBody>
      </p:sp>
    </p:spTree>
    <p:extLst>
      <p:ext uri="{BB962C8B-B14F-4D97-AF65-F5344CB8AC3E}">
        <p14:creationId xmlns:p14="http://schemas.microsoft.com/office/powerpoint/2010/main" val="2792921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pan, Tokyo, Sumida, Asahi, Skyscraper, City, Urban">
            <a:extLst>
              <a:ext uri="{FF2B5EF4-FFF2-40B4-BE49-F238E27FC236}">
                <a16:creationId xmlns:a16="http://schemas.microsoft.com/office/drawing/2014/main" id="{3B7D2CAD-74F7-44D5-83BF-E76E9CCD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8288000" cy="1030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A344C8-9C71-41D5-85E9-8A46F523DDAB}"/>
              </a:ext>
            </a:extLst>
          </p:cNvPr>
          <p:cNvGrpSpPr/>
          <p:nvPr/>
        </p:nvGrpSpPr>
        <p:grpSpPr>
          <a:xfrm>
            <a:off x="1028700" y="3757942"/>
            <a:ext cx="2605846" cy="719932"/>
            <a:chOff x="0" y="0"/>
            <a:chExt cx="3474461" cy="959910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5654BD64-01F5-441B-99E7-CF571DDAFAA4}"/>
                </a:ext>
              </a:extLst>
            </p:cNvPr>
            <p:cNvSpPr/>
            <p:nvPr/>
          </p:nvSpPr>
          <p:spPr>
            <a:xfrm>
              <a:off x="0" y="0"/>
              <a:ext cx="3474461" cy="959910"/>
            </a:xfrm>
            <a:prstGeom prst="rect">
              <a:avLst/>
            </a:prstGeom>
            <a:solidFill>
              <a:srgbClr val="EB3A1B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63D6DF-178B-48E5-B07E-925207DBE365}"/>
                </a:ext>
              </a:extLst>
            </p:cNvPr>
            <p:cNvSpPr txBox="1"/>
            <p:nvPr/>
          </p:nvSpPr>
          <p:spPr>
            <a:xfrm>
              <a:off x="469439" y="156106"/>
              <a:ext cx="2535586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Now"/>
                </a:rPr>
                <a:t>Part 3:</a:t>
              </a:r>
            </a:p>
          </p:txBody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D773081B-E96A-445C-A535-4989D8E22837}"/>
              </a:ext>
            </a:extLst>
          </p:cNvPr>
          <p:cNvSpPr txBox="1"/>
          <p:nvPr/>
        </p:nvSpPr>
        <p:spPr>
          <a:xfrm>
            <a:off x="1028700" y="4852658"/>
            <a:ext cx="10752655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dirty="0">
                <a:solidFill>
                  <a:srgbClr val="FFFFFF"/>
                </a:solidFill>
                <a:latin typeface="Now"/>
              </a:rPr>
              <a:t>Exploring</a:t>
            </a:r>
          </a:p>
        </p:txBody>
      </p:sp>
    </p:spTree>
    <p:extLst>
      <p:ext uri="{BB962C8B-B14F-4D97-AF65-F5344CB8AC3E}">
        <p14:creationId xmlns:p14="http://schemas.microsoft.com/office/powerpoint/2010/main" val="428500646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1C1E-7AB9-44BC-B624-CAE39378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926360"/>
            <a:ext cx="13991887" cy="757893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A378D2A-768F-4DFF-B804-1163374C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DC7F6B3-EBAD-425F-975B-09B85E4B44D8}"/>
              </a:ext>
            </a:extLst>
          </p:cNvPr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3E9F5-F165-4C25-BAB4-FCB3A07F4D64}"/>
              </a:ext>
            </a:extLst>
          </p:cNvPr>
          <p:cNvSpPr txBox="1"/>
          <p:nvPr/>
        </p:nvSpPr>
        <p:spPr>
          <a:xfrm>
            <a:off x="364193" y="3620006"/>
            <a:ext cx="335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Arkansas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Now" panose="020B060402020202020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West Virginia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Now" panose="020B060402020202020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Central region…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A7372-4738-4DD7-B510-DEE7F0C860AB}"/>
              </a:ext>
            </a:extLst>
          </p:cNvPr>
          <p:cNvSpPr txBox="1"/>
          <p:nvPr/>
        </p:nvSpPr>
        <p:spPr>
          <a:xfrm>
            <a:off x="3716993" y="4392390"/>
            <a:ext cx="1127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Now" panose="020B0604020202020204" charset="0"/>
              </a:rPr>
              <a:t>How are IPAs and Other Ales distributed across the USA?</a:t>
            </a:r>
          </a:p>
        </p:txBody>
      </p:sp>
    </p:spTree>
    <p:extLst>
      <p:ext uri="{BB962C8B-B14F-4D97-AF65-F5344CB8AC3E}">
        <p14:creationId xmlns:p14="http://schemas.microsoft.com/office/powerpoint/2010/main" val="291804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2C4AF-6C71-406B-978F-B7DBDB3D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911120"/>
            <a:ext cx="13991887" cy="757893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F90936E-6AD6-4380-8F5C-6E090D83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A1A8BF0C-8CD1-443D-B836-DBD162B94CCD}"/>
              </a:ext>
            </a:extLst>
          </p:cNvPr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00BD2-957C-4DC9-A7C2-9800CFFFAC1D}"/>
              </a:ext>
            </a:extLst>
          </p:cNvPr>
          <p:cNvSpPr txBox="1"/>
          <p:nvPr/>
        </p:nvSpPr>
        <p:spPr>
          <a:xfrm>
            <a:off x="364193" y="3684652"/>
            <a:ext cx="3352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New Hampshire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Now" panose="020B060402020202020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Vermont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Now" panose="020B060402020202020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New Jersey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Now" panose="020B060402020202020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Now" panose="020B0604020202020204" charset="0"/>
              </a:rPr>
              <a:t>Maryland</a:t>
            </a:r>
          </a:p>
        </p:txBody>
      </p:sp>
    </p:spTree>
    <p:extLst>
      <p:ext uri="{BB962C8B-B14F-4D97-AF65-F5344CB8AC3E}">
        <p14:creationId xmlns:p14="http://schemas.microsoft.com/office/powerpoint/2010/main" val="2725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3438" y="5381907"/>
            <a:ext cx="1659729" cy="1659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9F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440860" y="5381907"/>
            <a:ext cx="1659729" cy="165972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A63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5381907"/>
            <a:ext cx="1659729" cy="165972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243B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7248" y="477196"/>
            <a:ext cx="1701345" cy="9570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26095" y="5509274"/>
            <a:ext cx="1404996" cy="14049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773083" y="5509274"/>
            <a:ext cx="995283" cy="14582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29815" y="5654348"/>
            <a:ext cx="1086976" cy="111484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04502"/>
            <a:ext cx="766935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1E1E1E"/>
                </a:solidFill>
                <a:latin typeface="Now"/>
              </a:rPr>
              <a:t>Next Steps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77920" y="7884816"/>
            <a:ext cx="3785456" cy="1421491"/>
            <a:chOff x="0" y="-38100"/>
            <a:chExt cx="5047275" cy="189532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18791"/>
              <a:ext cx="5047275" cy="1138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E1E1E"/>
                  </a:solidFill>
                  <a:latin typeface="Now"/>
                </a:rPr>
                <a:t>Sales and profits by location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727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EB3A1B"/>
                  </a:solidFill>
                  <a:latin typeface="Now Bold"/>
                </a:rPr>
                <a:t>Action Step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40860" y="7884816"/>
            <a:ext cx="3785456" cy="985475"/>
            <a:chOff x="0" y="-38100"/>
            <a:chExt cx="5047275" cy="13139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18791"/>
              <a:ext cx="5047275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E1E1E"/>
                  </a:solidFill>
                  <a:latin typeface="Now"/>
                </a:rPr>
                <a:t>Other types of beer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04727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B3A1B"/>
                  </a:solidFill>
                  <a:latin typeface="Now Bold"/>
                </a:rPr>
                <a:t>Action Step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43438" y="7913391"/>
            <a:ext cx="3785456" cy="925809"/>
            <a:chOff x="0" y="0"/>
            <a:chExt cx="5047275" cy="12344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18791"/>
              <a:ext cx="504727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1E1E1E"/>
                  </a:solidFill>
                  <a:latin typeface="Now"/>
                </a:rPr>
                <a:t>Discover new insights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4727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B3A1B"/>
                  </a:solidFill>
                  <a:latin typeface="Now Bold"/>
                </a:rPr>
                <a:t>Action Step 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06" b="770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87DD2-4229-4765-A293-CB35BDA45318}"/>
              </a:ext>
            </a:extLst>
          </p:cNvPr>
          <p:cNvSpPr txBox="1"/>
          <p:nvPr/>
        </p:nvSpPr>
        <p:spPr>
          <a:xfrm>
            <a:off x="3429000" y="4481779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Richard Kim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richardk@smu.edu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16C1B-C0F0-4CBA-963A-DF7168A212DE}"/>
              </a:ext>
            </a:extLst>
          </p:cNvPr>
          <p:cNvSpPr txBox="1"/>
          <p:nvPr/>
        </p:nvSpPr>
        <p:spPr>
          <a:xfrm>
            <a:off x="10744200" y="4481779"/>
            <a:ext cx="533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Joaquin Dominguez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joaquind@smu.edu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FFB96-4253-45C0-A2A2-032AEAA31DC1}"/>
              </a:ext>
            </a:extLst>
          </p:cNvPr>
          <p:cNvSpPr txBox="1"/>
          <p:nvPr/>
        </p:nvSpPr>
        <p:spPr>
          <a:xfrm>
            <a:off x="6477000" y="24765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>
                <a:solidFill>
                  <a:schemeClr val="bg1"/>
                </a:solidFill>
                <a:latin typeface="Now" panose="020B0604020202020204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659" b="5659"/>
          <a:stretch>
            <a:fillRect/>
          </a:stretch>
        </p:blipFill>
        <p:spPr>
          <a:xfrm>
            <a:off x="12528483" y="2496606"/>
            <a:ext cx="2590690" cy="344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28301"/>
            <a:ext cx="1701345" cy="9570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24028" y="2496606"/>
            <a:ext cx="2511455" cy="28817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321065"/>
            <a:ext cx="43749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1E1E1E"/>
                </a:solidFill>
                <a:latin typeface="Now"/>
              </a:rPr>
              <a:t>Authors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967640" y="5907725"/>
            <a:ext cx="3712375" cy="2104705"/>
            <a:chOff x="0" y="0"/>
            <a:chExt cx="4949834" cy="280627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494983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E1E1E"/>
                  </a:solidFill>
                  <a:latin typeface="Now"/>
                </a:rPr>
                <a:t>Joaquin Dominguez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2000"/>
              <a:ext cx="494983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599">
                  <a:solidFill>
                    <a:srgbClr val="EB3A1B"/>
                  </a:solidFill>
                  <a:latin typeface="Now"/>
                </a:rPr>
                <a:t>CO-AUTHOR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5694"/>
              <a:ext cx="4949834" cy="83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E1E1E"/>
                  </a:solidFill>
                  <a:latin typeface="Now"/>
                </a:rPr>
                <a:t>Data Science Master's Student at Southern Methodist University.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97106" y="5907725"/>
            <a:ext cx="3744276" cy="2110420"/>
            <a:chOff x="0" y="0"/>
            <a:chExt cx="4992368" cy="281389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499236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E1E1E"/>
                  </a:solidFill>
                  <a:latin typeface="Now"/>
                </a:rPr>
                <a:t>Richard Kim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62000"/>
              <a:ext cx="4992368" cy="359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599">
                  <a:solidFill>
                    <a:srgbClr val="EB3A1B"/>
                  </a:solidFill>
                  <a:latin typeface="Now"/>
                </a:rPr>
                <a:t>CO-AUTHOR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83314"/>
              <a:ext cx="4992368" cy="83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E1E1E"/>
                  </a:solidFill>
                  <a:latin typeface="Now"/>
                </a:rPr>
                <a:t>Data Science Master's Student at Southern Methodist University.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208129" y="799806"/>
            <a:ext cx="50511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599" dirty="0">
                <a:solidFill>
                  <a:srgbClr val="000000"/>
                </a:solidFill>
                <a:latin typeface="Now"/>
              </a:rPr>
              <a:t>CASE STUDY 1</a:t>
            </a:r>
            <a:r>
              <a:rPr lang="en-US" sz="1600" dirty="0">
                <a:solidFill>
                  <a:srgbClr val="000000"/>
                </a:solidFill>
                <a:latin typeface="Now"/>
              </a:rPr>
              <a:t> | OCTOBER 21, 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9372" y="740116"/>
            <a:ext cx="3524315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000000"/>
                </a:solidFill>
                <a:latin typeface="Now Bold"/>
              </a:rPr>
              <a:t>Budweiser</a:t>
            </a:r>
          </a:p>
        </p:txBody>
      </p: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ood, Texture, Dark, Brown">
            <a:extLst>
              <a:ext uri="{FF2B5EF4-FFF2-40B4-BE49-F238E27FC236}">
                <a16:creationId xmlns:a16="http://schemas.microsoft.com/office/drawing/2014/main" id="{09CEB2E0-4F2F-436C-985D-E2C6E936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" y="-24673"/>
            <a:ext cx="15476219" cy="10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er, A Pint, Cup, Alcohol">
            <a:extLst>
              <a:ext uri="{FF2B5EF4-FFF2-40B4-BE49-F238E27FC236}">
                <a16:creationId xmlns:a16="http://schemas.microsoft.com/office/drawing/2014/main" id="{B1B115D1-C881-405C-9BE6-77C4FB13E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/>
          <a:stretch/>
        </p:blipFill>
        <p:spPr bwMode="auto">
          <a:xfrm>
            <a:off x="8915401" y="0"/>
            <a:ext cx="9372599" cy="102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0B9B70F-5647-4FAB-AB9E-FD570D796F08}"/>
              </a:ext>
            </a:extLst>
          </p:cNvPr>
          <p:cNvSpPr txBox="1"/>
          <p:nvPr/>
        </p:nvSpPr>
        <p:spPr>
          <a:xfrm>
            <a:off x="521971" y="1545908"/>
            <a:ext cx="7924800" cy="200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 u="sng" dirty="0">
                <a:solidFill>
                  <a:schemeClr val="bg1"/>
                </a:solidFill>
                <a:latin typeface="Now"/>
              </a:rPr>
              <a:t>T-Tests</a:t>
            </a:r>
          </a:p>
          <a:p>
            <a:pPr algn="ctr">
              <a:lnSpc>
                <a:spcPts val="8400"/>
              </a:lnSpc>
            </a:pPr>
            <a:r>
              <a:rPr lang="en-US" sz="3200" u="sng" dirty="0">
                <a:solidFill>
                  <a:schemeClr val="bg1"/>
                </a:solidFill>
                <a:latin typeface="Now"/>
              </a:rPr>
              <a:t>IPAs vs Other Ales</a:t>
            </a:r>
            <a:endParaRPr lang="en-US" sz="6600" u="sng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7DB90-6401-4190-89C3-9E5A4EDACADE}"/>
              </a:ext>
            </a:extLst>
          </p:cNvPr>
          <p:cNvSpPr txBox="1"/>
          <p:nvPr/>
        </p:nvSpPr>
        <p:spPr>
          <a:xfrm>
            <a:off x="985839" y="8353313"/>
            <a:ext cx="8382000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Now"/>
              </a:rPr>
              <a:t>Another look at the importance of these two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6CE96-A98E-42EB-B532-34B9D3885642}"/>
              </a:ext>
            </a:extLst>
          </p:cNvPr>
          <p:cNvSpPr txBox="1"/>
          <p:nvPr/>
        </p:nvSpPr>
        <p:spPr>
          <a:xfrm>
            <a:off x="990601" y="4610100"/>
            <a:ext cx="792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Mean </a:t>
            </a:r>
            <a:r>
              <a:rPr lang="en-US" sz="2800" b="1" dirty="0">
                <a:solidFill>
                  <a:srgbClr val="FF0000"/>
                </a:solidFill>
                <a:latin typeface="Now" panose="020B0604020202020204" charset="0"/>
              </a:rPr>
              <a:t>ABV</a:t>
            </a:r>
            <a:endParaRPr lang="en-US" sz="2800" b="1" dirty="0">
              <a:solidFill>
                <a:schemeClr val="bg1"/>
              </a:solidFill>
              <a:latin typeface="Now" panose="020B060402020202020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IPAs &gt; Ales:	p&lt;.001	95% [ 1.1, 1.4 ]</a:t>
            </a:r>
          </a:p>
          <a:p>
            <a:endParaRPr lang="en-US" sz="2800" b="1" dirty="0">
              <a:solidFill>
                <a:schemeClr val="bg1"/>
              </a:solidFill>
              <a:latin typeface="Now" panose="020B0604020202020204" charset="0"/>
            </a:endParaRPr>
          </a:p>
          <a:p>
            <a:endParaRPr lang="en-US" sz="2800" b="1" dirty="0">
              <a:solidFill>
                <a:schemeClr val="bg1"/>
              </a:solidFill>
              <a:latin typeface="Now" panose="020B060402020202020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Mean </a:t>
            </a:r>
            <a:r>
              <a:rPr lang="en-US" sz="2800" b="1" dirty="0">
                <a:solidFill>
                  <a:schemeClr val="accent5"/>
                </a:solidFill>
                <a:latin typeface="Now" panose="020B0604020202020204" charset="0"/>
              </a:rPr>
              <a:t>IBU</a:t>
            </a:r>
          </a:p>
          <a:p>
            <a:r>
              <a:rPr lang="en-US" sz="2800" b="1" dirty="0">
                <a:solidFill>
                  <a:schemeClr val="bg1"/>
                </a:solidFill>
                <a:latin typeface="Now" panose="020B0604020202020204" charset="0"/>
              </a:rPr>
              <a:t>IPAs &gt; Ales:	 p&lt;.001 	95% [ 35.2, 40 ]</a:t>
            </a:r>
          </a:p>
        </p:txBody>
      </p:sp>
    </p:spTree>
    <p:extLst>
      <p:ext uri="{BB962C8B-B14F-4D97-AF65-F5344CB8AC3E}">
        <p14:creationId xmlns:p14="http://schemas.microsoft.com/office/powerpoint/2010/main" val="2553781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88787"/>
            <a:ext cx="3812131" cy="1455345"/>
            <a:chOff x="0" y="-38100"/>
            <a:chExt cx="5082841" cy="194046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5082841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EB3A1B"/>
                  </a:solidFill>
                  <a:latin typeface="Now"/>
                </a:rPr>
                <a:t>Part 1: </a:t>
              </a:r>
              <a:r>
                <a:rPr lang="en-US" sz="2400" b="1" dirty="0">
                  <a:solidFill>
                    <a:srgbClr val="FFFFFF"/>
                  </a:solidFill>
                  <a:latin typeface="Now"/>
                </a:rPr>
                <a:t>Initial Look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875384"/>
              <a:ext cx="5082841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345284"/>
              <a:ext cx="5082841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Now"/>
                </a:rPr>
                <a:t>Broad overview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8461" y="6388787"/>
            <a:ext cx="3812131" cy="2327378"/>
            <a:chOff x="0" y="-38100"/>
            <a:chExt cx="5082841" cy="3103171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2841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EB3A1B"/>
                  </a:solidFill>
                  <a:latin typeface="Now"/>
                </a:rPr>
                <a:t>Part 2: </a:t>
              </a:r>
              <a:r>
                <a:rPr lang="en-US" sz="2400" b="1" dirty="0">
                  <a:solidFill>
                    <a:srgbClr val="FFFFFF"/>
                  </a:solidFill>
                  <a:latin typeface="Now"/>
                </a:rPr>
                <a:t>Insights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75384"/>
              <a:ext cx="5082841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345284"/>
              <a:ext cx="5082841" cy="1719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Now"/>
                </a:rPr>
                <a:t>Importance of our findings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Now"/>
                </a:rPr>
                <a:t>ABV and IBU Summary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88221" y="6388787"/>
            <a:ext cx="3812131" cy="1891361"/>
            <a:chOff x="0" y="-38100"/>
            <a:chExt cx="5082841" cy="252181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5082841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EB3A1B"/>
                  </a:solidFill>
                  <a:latin typeface="Now"/>
                </a:rPr>
                <a:t>Part 3: </a:t>
              </a:r>
              <a:r>
                <a:rPr lang="en-US" sz="2400" b="1" dirty="0">
                  <a:solidFill>
                    <a:srgbClr val="FFFFFF"/>
                  </a:solidFill>
                  <a:latin typeface="Now"/>
                </a:rPr>
                <a:t>Exploring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75384"/>
              <a:ext cx="5082841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345284"/>
              <a:ext cx="5082841" cy="1138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Now"/>
                </a:rPr>
                <a:t>What else?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Now"/>
                </a:rPr>
                <a:t>How is this useful?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4666" y="539125"/>
            <a:ext cx="1428067" cy="80328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4086225"/>
            <a:ext cx="973106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Now"/>
              </a:rPr>
              <a:t>Roadmap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08129" y="799806"/>
            <a:ext cx="50511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599">
                <a:solidFill>
                  <a:srgbClr val="FFFFFF"/>
                </a:solidFill>
                <a:latin typeface="Now"/>
              </a:rPr>
              <a:t>CASE STUDY 1</a:t>
            </a:r>
            <a:r>
              <a:rPr lang="en-US" sz="1600">
                <a:solidFill>
                  <a:srgbClr val="FFFFFF"/>
                </a:solidFill>
                <a:latin typeface="Now"/>
              </a:rPr>
              <a:t> | OCTOBER 11, 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rels, Kegs, Casks, Wine Containers">
            <a:extLst>
              <a:ext uri="{FF2B5EF4-FFF2-40B4-BE49-F238E27FC236}">
                <a16:creationId xmlns:a16="http://schemas.microsoft.com/office/drawing/2014/main" id="{7568D87B-1162-44C8-B23D-1168C6C5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028700" y="3703192"/>
            <a:ext cx="2605846" cy="719932"/>
            <a:chOff x="0" y="0"/>
            <a:chExt cx="3474461" cy="95991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474461" cy="959910"/>
            </a:xfrm>
            <a:prstGeom prst="rect">
              <a:avLst/>
            </a:prstGeom>
            <a:solidFill>
              <a:srgbClr val="EB3A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69438" y="156105"/>
              <a:ext cx="253558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ow"/>
                </a:rPr>
                <a:t>Part 1: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643" y="442924"/>
            <a:ext cx="1770114" cy="99568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4907408"/>
            <a:ext cx="10387153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dirty="0">
                <a:solidFill>
                  <a:srgbClr val="FFFFFF"/>
                </a:solidFill>
                <a:latin typeface="Now"/>
              </a:rPr>
              <a:t>Initial Look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39591" y="0"/>
            <a:ext cx="1074840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3619500"/>
            <a:ext cx="7274875" cy="2250337"/>
            <a:chOff x="0" y="0"/>
            <a:chExt cx="9699833" cy="3000449"/>
          </a:xfrm>
        </p:grpSpPr>
        <p:sp>
          <p:nvSpPr>
            <p:cNvPr id="4" name="AutoShape 4"/>
            <p:cNvSpPr/>
            <p:nvPr/>
          </p:nvSpPr>
          <p:spPr>
            <a:xfrm>
              <a:off x="2594255" y="1233316"/>
              <a:ext cx="7105578" cy="17671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699833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999" dirty="0">
                  <a:solidFill>
                    <a:srgbClr val="1E1E1E"/>
                  </a:solidFill>
                  <a:latin typeface="Now"/>
                </a:rPr>
                <a:t>Merging and Missing Values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5555" b="5555"/>
          <a:stretch>
            <a:fillRect/>
          </a:stretch>
        </p:blipFill>
        <p:spPr>
          <a:xfrm>
            <a:off x="0" y="117106"/>
            <a:ext cx="7539591" cy="100527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7240" y="8068062"/>
            <a:ext cx="2214133" cy="1843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028" y="477196"/>
            <a:ext cx="1701345" cy="9570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E21DB-1C2D-4569-821D-ED2263E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14" y="769318"/>
            <a:ext cx="9448800" cy="90357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212D868-0CF0-4B56-9311-C4A54D1E7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7070" y="1562100"/>
            <a:ext cx="11630930" cy="783902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256366"/>
            <a:ext cx="6878952" cy="3499948"/>
            <a:chOff x="0" y="0"/>
            <a:chExt cx="9171936" cy="466659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9171936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999">
                  <a:solidFill>
                    <a:srgbClr val="1E1E1E"/>
                  </a:solidFill>
                  <a:latin typeface="Now"/>
                </a:rPr>
                <a:t>Breweries by State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92177"/>
              <a:ext cx="9171936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E1E1E"/>
                  </a:solidFill>
                  <a:latin typeface="Now"/>
                </a:rPr>
                <a:t>Visualization of data depicting Number of Breweries per State.</a:t>
              </a: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2209800" y="4501153"/>
            <a:ext cx="5747748" cy="1325350"/>
          </a:xfrm>
          <a:prstGeom prst="rect">
            <a:avLst/>
          </a:prstGeom>
          <a:solidFill>
            <a:srgbClr val="EB3A1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471" y="3434353"/>
            <a:ext cx="727487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 dirty="0">
                <a:solidFill>
                  <a:srgbClr val="1E1E1E"/>
                </a:solidFill>
                <a:latin typeface="Now"/>
              </a:rPr>
              <a:t>Median ABV by State: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3B3DFD-C9EF-4D39-837A-158F4A01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986" y="486668"/>
            <a:ext cx="9616626" cy="9196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047CB-7A18-42E5-9C20-BB4DA6B89C36}"/>
              </a:ext>
            </a:extLst>
          </p:cNvPr>
          <p:cNvSpPr txBox="1"/>
          <p:nvPr/>
        </p:nvSpPr>
        <p:spPr>
          <a:xfrm>
            <a:off x="1752600" y="6822114"/>
            <a:ext cx="5256692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Highest median ABV in Maine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5520" y="-7523"/>
            <a:ext cx="1828247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028" y="462265"/>
            <a:ext cx="1701345" cy="9570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C1E42EA-62C2-4CDC-9869-39DDF54A03F2}"/>
              </a:ext>
            </a:extLst>
          </p:cNvPr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1E1E1E"/>
                </a:solidFill>
                <a:latin typeface="Now Bold"/>
              </a:rPr>
              <a:t>Budweiser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42E7F1-0613-4782-B300-227C63A6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986" y="462265"/>
            <a:ext cx="9642144" cy="9220630"/>
          </a:xfrm>
          <a:prstGeom prst="rect">
            <a:avLst/>
          </a:prstGeom>
        </p:spPr>
      </p:pic>
      <p:sp>
        <p:nvSpPr>
          <p:cNvPr id="21" name="AutoShape 5">
            <a:extLst>
              <a:ext uri="{FF2B5EF4-FFF2-40B4-BE49-F238E27FC236}">
                <a16:creationId xmlns:a16="http://schemas.microsoft.com/office/drawing/2014/main" id="{B4370FFE-8A3D-4B02-BB74-C2429B7EB9D6}"/>
              </a:ext>
            </a:extLst>
          </p:cNvPr>
          <p:cNvSpPr/>
          <p:nvPr/>
        </p:nvSpPr>
        <p:spPr>
          <a:xfrm>
            <a:off x="2209800" y="4501153"/>
            <a:ext cx="5747748" cy="1325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420D717-CADD-44EB-89BA-FC2E1DCFC04A}"/>
              </a:ext>
            </a:extLst>
          </p:cNvPr>
          <p:cNvSpPr txBox="1"/>
          <p:nvPr/>
        </p:nvSpPr>
        <p:spPr>
          <a:xfrm>
            <a:off x="1218471" y="3434353"/>
            <a:ext cx="727487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 dirty="0">
                <a:solidFill>
                  <a:srgbClr val="1E1E1E"/>
                </a:solidFill>
                <a:latin typeface="Now"/>
              </a:rPr>
              <a:t>Median IBU by State: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B98BD-E3D8-486C-85C9-B2C9BA768BA7}"/>
              </a:ext>
            </a:extLst>
          </p:cNvPr>
          <p:cNvSpPr txBox="1"/>
          <p:nvPr/>
        </p:nvSpPr>
        <p:spPr>
          <a:xfrm>
            <a:off x="1752600" y="6822114"/>
            <a:ext cx="5256692" cy="51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59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E1E1E"/>
                </a:solidFill>
                <a:latin typeface="Now"/>
              </a:rPr>
              <a:t>Highest median IBU in Maine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906" b="2890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799542" y="5143500"/>
            <a:ext cx="6568012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028" y="476667"/>
            <a:ext cx="1701345" cy="9570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5404" y="774081"/>
            <a:ext cx="353828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Budweiser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6070" y="8253446"/>
            <a:ext cx="4465931" cy="41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Now"/>
              </a:rPr>
              <a:t>138 IBU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6070" y="6643721"/>
            <a:ext cx="4465931" cy="1173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>
                <a:solidFill>
                  <a:srgbClr val="FFFFFF"/>
                </a:solidFill>
                <a:latin typeface="Now"/>
              </a:rPr>
              <a:t>Oregon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0435" y="8253446"/>
            <a:ext cx="4465931" cy="41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Now"/>
              </a:rPr>
              <a:t>12.5% ABV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88709" y="2439954"/>
            <a:ext cx="4213291" cy="421329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6000" y="2439954"/>
            <a:ext cx="411480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10435" y="6643721"/>
            <a:ext cx="4465931" cy="1173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>
                <a:solidFill>
                  <a:srgbClr val="FFFFFF"/>
                </a:solidFill>
                <a:latin typeface="Now"/>
              </a:rPr>
              <a:t>Kentucky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338</Words>
  <Application>Microsoft Office PowerPoint</Application>
  <PresentationFormat>Custom</PresentationFormat>
  <Paragraphs>109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Now</vt:lpstr>
      <vt:lpstr>Calibri</vt:lpstr>
      <vt:lpstr>Arial</vt:lpstr>
      <vt:lpstr>Now Bold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Our Insights</dc:title>
  <cp:lastModifiedBy>Richard Kim</cp:lastModifiedBy>
  <cp:revision>20</cp:revision>
  <dcterms:created xsi:type="dcterms:W3CDTF">2006-08-16T00:00:00Z</dcterms:created>
  <dcterms:modified xsi:type="dcterms:W3CDTF">2021-10-23T08:48:18Z</dcterms:modified>
  <dc:identifier>DAEsiCj3v6U</dc:identifier>
</cp:coreProperties>
</file>